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7" r:id="rId19"/>
    <p:sldId id="279" r:id="rId20"/>
    <p:sldId id="275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C7B0A"/>
    <a:srgbClr val="DEA900"/>
    <a:srgbClr val="C06408"/>
    <a:srgbClr val="00CCFF"/>
    <a:srgbClr val="008A69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8C5963D-B9C0-4485-95BB-318D5D1637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4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4C6F6351-2870-4F94-9F29-40F00D710B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45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F6351-2870-4F94-9F29-40F00D710B3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AC5EF1F7-AB8A-41C4-84E3-16399FA1EA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067C-44C6-4B6F-B6DC-87415E4348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6DCBE-8229-40B6-A653-662B2C9D2F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0A0C1-D968-4C69-8931-2C482FA4B8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693D-4567-47F6-9CFB-E53AEAD5C5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9DEF-A592-40E9-8EE6-79CF4EE6C0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213DD-C5F7-4185-A53B-72E88A943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33D28-F572-469C-8377-BDF9628C40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C442A-522D-4D18-9DEA-A94EB56B6A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79379-5EC3-48CE-B19E-1C9D744D74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83989-1AC5-4822-B25E-C44BDF1BD3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10844066-CD99-4E3B-8C07-8FA7677C8D8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jpeg"/><Relationship Id="rId5" Type="http://schemas.openxmlformats.org/officeDocument/2006/relationships/image" Target="../media/image10.wmf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8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pn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Relationship Id="rId1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357166"/>
            <a:ext cx="7848600" cy="500066"/>
          </a:xfrm>
        </p:spPr>
        <p:txBody>
          <a:bodyPr/>
          <a:lstStyle/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857364"/>
            <a:ext cx="8077200" cy="3357586"/>
          </a:xfrm>
          <a:noFill/>
          <a:ln>
            <a:noFill/>
          </a:ln>
          <a:effectLst>
            <a:outerShdw blurRad="107950" dist="12700" dir="5400000" algn="ctr">
              <a:schemeClr val="accent5">
                <a:lumMod val="75000"/>
              </a:scheme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w="139700" prst="cross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«Повышение качества  взаимодействия воспитателя и помощника воспитателя – один из путей обеспечения эмоционального благополучия воспитанников и совершенствования воспитательно-образовательной работы с детьми»</a:t>
            </a:r>
            <a:endParaRPr lang="ru-RU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28652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071934" y="5072074"/>
            <a:ext cx="46338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Чернова С.А., 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педагог-психолог</a:t>
            </a:r>
            <a:endParaRPr kumimoji="0" lang="ru-RU" i="0" u="none" strike="noStrike" kern="0" cap="none" spc="0" normalizeH="0" baseline="0" noProof="0" dirty="0" smtClean="0">
              <a:ln>
                <a:noFill/>
              </a:ln>
              <a:solidFill>
                <a:srgbClr val="284C6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 smtClean="0">
                <a:solidFill>
                  <a:srgbClr val="284C6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 – </a:t>
            </a:r>
            <a:r>
              <a:rPr lang="ru-RU" kern="0" dirty="0" err="1" smtClean="0">
                <a:solidFill>
                  <a:srgbClr val="284C6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</a:t>
            </a:r>
            <a:r>
              <a:rPr lang="ru-RU" kern="0" dirty="0" smtClean="0">
                <a:solidFill>
                  <a:srgbClr val="284C6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/с № 28 «Ёлочка» ГБОУ СОШ № 22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kern="0" dirty="0" smtClean="0">
                <a:solidFill>
                  <a:srgbClr val="284C6A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</a:t>
            </a:r>
            <a:r>
              <a:rPr kumimoji="0" lang="ru-RU" i="0" u="none" strike="noStrike" kern="0" cap="none" spc="0" normalizeH="0" baseline="0" noProof="0" dirty="0" smtClean="0">
                <a:ln>
                  <a:noFill/>
                </a:ln>
                <a:solidFill>
                  <a:srgbClr val="284C6A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.о. Чапаевск Самарской области</a:t>
            </a:r>
            <a:endParaRPr kumimoji="0" lang="ru-RU" i="0" u="none" strike="noStrike" kern="0" cap="none" spc="0" normalizeH="0" baseline="0" noProof="0" dirty="0">
              <a:ln>
                <a:noFill/>
              </a:ln>
              <a:solidFill>
                <a:srgbClr val="284C6A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357298"/>
            <a:ext cx="18897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49153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Инновационный подход: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2714620"/>
            <a:ext cx="49137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2910" y="928670"/>
            <a:ext cx="80724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заключается в решении задачи по созданию благоприятной психологической атмосферы для детей через совершенствование уровня взаимодействия воспитателя с помощником воспитателя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42910" y="3357562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слаженность в работе воспитателя с помощником воспитателя;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благоприятная атмосфера для пребывания ребёнка в группе;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уровня педагогического просвещения помощников воспитателя;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совершенствование воспитательно-образовательной работы с детьми.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Материально-техническая и методическая обеспеченность реализации программы.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1500174"/>
            <a:ext cx="814393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реализации программы необходимы: помещение, столы, стулья, канцелярские принадлежности, белая бумага, компьютер, принтер, доска, конверты почтовые, файлы,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лифлет-холдер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методические рекомендации по организации воспитательно-образовательной работы с детьми, СанПиН.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429000"/>
            <a:ext cx="83582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Участники программы: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00050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воспитатели, помощник воспитателя, методист, педагог-психолог, медсестра.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857760"/>
            <a:ext cx="835824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Сроки реализации программы: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429264"/>
            <a:ext cx="28654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Май - ноябрь  2013 года.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35824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Схема реализации программы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5" y="857232"/>
          <a:ext cx="8286808" cy="5572164"/>
        </p:xfrm>
        <a:graphic>
          <a:graphicData uri="http://schemas.openxmlformats.org/drawingml/2006/table">
            <a:tbl>
              <a:tblPr/>
              <a:tblGrid>
                <a:gridCol w="2000265"/>
                <a:gridCol w="1421558"/>
                <a:gridCol w="2367971"/>
                <a:gridCol w="2497014"/>
              </a:tblGrid>
              <a:tr h="78452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Направление деятельности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87642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b="1" i="1" dirty="0">
                          <a:latin typeface="Times New Roman"/>
                          <a:ea typeface="Calibri"/>
                          <a:cs typeface="Times New Roman"/>
                        </a:rPr>
                        <a:t>Личная совместимость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Тренинг 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Сплочение помощника воспитателя и воспитателя, работающих на одной группе; адаптацию к коллективу новых сотрудников детского сада; выработку эффективных навыков взаимодействия между сотрудниками.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900" dirty="0" smtClean="0">
                          <a:latin typeface="Times New Roman"/>
                          <a:ea typeface="Calibri"/>
                          <a:cs typeface="Times New Roman"/>
                        </a:rPr>
                        <a:t>. Адаптация 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к коллективу, напарнику по группе.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2. Выстраивание адекватного эффективного взаимодействия с напарником по группе.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ru-RU" sz="1900" dirty="0" smtClean="0">
                          <a:latin typeface="Times New Roman"/>
                          <a:ea typeface="Calibri"/>
                          <a:cs typeface="Times New Roman"/>
                        </a:rPr>
                        <a:t>. Благоприятная </a:t>
                      </a:r>
                      <a:r>
                        <a:rPr lang="ru-RU" sz="1900" dirty="0">
                          <a:latin typeface="Times New Roman"/>
                          <a:ea typeface="Calibri"/>
                          <a:cs typeface="Times New Roman"/>
                        </a:rPr>
                        <a:t>атмосфера в группе.</a:t>
                      </a:r>
                      <a:endParaRPr lang="ru-RU" sz="1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http://www.proadvantagesupport.com/wp-content/uploads/2008/11/istock_000005642618sm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578" y="2643182"/>
            <a:ext cx="1285884" cy="139304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214290"/>
            <a:ext cx="328614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1: «Я не остров»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500570"/>
            <a:ext cx="35719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4: «Если бы вы были книгой, то какой?»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643050"/>
            <a:ext cx="3500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2: «Чей предмет?»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071810"/>
            <a:ext cx="357190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3: «Вот Я какой!»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214290"/>
            <a:ext cx="3500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5: «Автомобиль»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2000240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6: «Но иногда несмотря ни на что я все равно ощущаю себя островом…»»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1357290" y="2000240"/>
            <a:ext cx="1357322" cy="1143008"/>
            <a:chOff x="1142976" y="2643182"/>
            <a:chExt cx="1500198" cy="1285884"/>
          </a:xfrm>
        </p:grpSpPr>
        <p:pic>
          <p:nvPicPr>
            <p:cNvPr id="5123" name="Picture 3" descr="http://www.origami-fun.com/images/SimpleBox_l.gif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4762" b="9524"/>
            <a:stretch>
              <a:fillRect/>
            </a:stretch>
          </p:blipFill>
          <p:spPr bwMode="auto">
            <a:xfrm>
              <a:off x="1142976" y="2643182"/>
              <a:ext cx="1500198" cy="12858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5125" name="Picture 5" descr="http://img0.liveinternet.ru/images/attach/c/8/100/381/100381128_4074372_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7290" y="2786058"/>
              <a:ext cx="785818" cy="642942"/>
            </a:xfrm>
            <a:prstGeom prst="rect">
              <a:avLst/>
            </a:prstGeom>
            <a:noFill/>
          </p:spPr>
        </p:pic>
      </p:grpSp>
      <p:pic>
        <p:nvPicPr>
          <p:cNvPr id="14" name="Picture 1032" descr="LADY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74728"/>
          <a:stretch>
            <a:fillRect/>
          </a:stretch>
        </p:blipFill>
        <p:spPr bwMode="auto">
          <a:xfrm>
            <a:off x="1500166" y="3429000"/>
            <a:ext cx="1224241" cy="10001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Picture 1" descr="D:\ВСЕ КАРТИНЫ\ШКОЛА\5f8350820dd8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5214950"/>
            <a:ext cx="2143140" cy="1419283"/>
          </a:xfrm>
          <a:prstGeom prst="rect">
            <a:avLst/>
          </a:prstGeom>
          <a:noFill/>
        </p:spPr>
      </p:pic>
      <p:pic>
        <p:nvPicPr>
          <p:cNvPr id="16" name="Picture 2" descr="http://www.modul-toys.ru/css/images/1/6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94" y="642918"/>
            <a:ext cx="2000264" cy="1318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9" name="Группа 18"/>
          <p:cNvGrpSpPr/>
          <p:nvPr/>
        </p:nvGrpSpPr>
        <p:grpSpPr>
          <a:xfrm>
            <a:off x="1357290" y="571480"/>
            <a:ext cx="1357322" cy="1071570"/>
            <a:chOff x="1000100" y="428604"/>
            <a:chExt cx="1643074" cy="1214446"/>
          </a:xfrm>
        </p:grpSpPr>
        <p:pic>
          <p:nvPicPr>
            <p:cNvPr id="5121" name="Picture 1" descr="C:\Users\User\Desktop\СВЕТЛАНА\1305017818_coral_reefs_micronesia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100" y="428604"/>
              <a:ext cx="1643074" cy="121444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8" name="Picture 4" descr="http://www.proadvantagesupport.com/wp-content/uploads/2008/11/istock_000005642618small.jpg"/>
            <p:cNvPicPr>
              <a:picLocks noChangeAspect="1" noChangeArrowheads="1"/>
            </p:cNvPicPr>
            <p:nvPr/>
          </p:nvPicPr>
          <p:blipFill>
            <a:blip r:embed="rId9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1538" y="785794"/>
              <a:ext cx="642942" cy="701623"/>
            </a:xfrm>
            <a:prstGeom prst="rect">
              <a:avLst/>
            </a:prstGeom>
            <a:noFill/>
          </p:spPr>
        </p:pic>
      </p:grpSp>
      <p:sp>
        <p:nvSpPr>
          <p:cNvPr id="20" name="Прямоугольник 19"/>
          <p:cNvSpPr/>
          <p:nvPr/>
        </p:nvSpPr>
        <p:spPr>
          <a:xfrm>
            <a:off x="4286248" y="4143380"/>
            <a:ext cx="335758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7:  «Узел»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5572132" y="4572008"/>
            <a:ext cx="1857388" cy="1785950"/>
            <a:chOff x="1643042" y="357166"/>
            <a:chExt cx="6191250" cy="6191250"/>
          </a:xfrm>
        </p:grpSpPr>
        <p:pic>
          <p:nvPicPr>
            <p:cNvPr id="22" name="Picture 6" descr="http://stat8.blog.ru/lr/0b1db6af7f07883c4c6093aa98709945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3042" y="357166"/>
              <a:ext cx="6191250" cy="6191250"/>
            </a:xfrm>
            <a:prstGeom prst="rect">
              <a:avLst/>
            </a:prstGeom>
            <a:noFill/>
          </p:spPr>
        </p:pic>
        <p:pic>
          <p:nvPicPr>
            <p:cNvPr id="23" name="Picture 7" descr="C:\Users\User\Desktop\СВЕТЛАНА\480893-2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4605" y="1518025"/>
              <a:ext cx="4073958" cy="399851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4714884"/>
            <a:ext cx="4000528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10: «Уважение»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285728"/>
            <a:ext cx="39290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8: </a:t>
            </a:r>
          </a:p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«Алгоритм разрешения споров»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286248" y="285728"/>
            <a:ext cx="428628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11: </a:t>
            </a:r>
          </a:p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«В поиске положительных качеств»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2285992"/>
            <a:ext cx="47148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12: </a:t>
            </a:r>
          </a:p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«Мой идеальный коллега»</a:t>
            </a:r>
          </a:p>
        </p:txBody>
      </p:sp>
      <p:pic>
        <p:nvPicPr>
          <p:cNvPr id="7170" name="Picture 2" descr="http://lewicowo.pl/wp-content/uploads/2011/12/jpg9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642918"/>
            <a:ext cx="1928826" cy="192882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0" y="2285992"/>
            <a:ext cx="478634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9: </a:t>
            </a:r>
          </a:p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«Границы личности в отношении людей» 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500166" y="3000372"/>
            <a:ext cx="1785950" cy="1357322"/>
            <a:chOff x="2928926" y="2071678"/>
            <a:chExt cx="3810000" cy="2857500"/>
          </a:xfrm>
        </p:grpSpPr>
        <p:pic>
          <p:nvPicPr>
            <p:cNvPr id="19" name="Picture 3" descr="C:\Users\User\Desktop\СВЕТЛАНА\knf6fb15537c50bb76933d0d0bbbe02208e_800.jp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926" y="2071678"/>
              <a:ext cx="3810000" cy="2857500"/>
            </a:xfrm>
            <a:prstGeom prst="rect">
              <a:avLst/>
            </a:prstGeom>
            <a:noFill/>
          </p:spPr>
        </p:pic>
        <p:pic>
          <p:nvPicPr>
            <p:cNvPr id="20" name="Picture 4" descr="C:\Users\User\Desktop\СВЕТЛАНА\0_7e06b_d1a12607_XL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124" y="3286124"/>
              <a:ext cx="1738325" cy="1303744"/>
            </a:xfrm>
            <a:prstGeom prst="rect">
              <a:avLst/>
            </a:prstGeom>
            <a:noFill/>
          </p:spPr>
        </p:pic>
      </p:grpSp>
      <p:grpSp>
        <p:nvGrpSpPr>
          <p:cNvPr id="26" name="Группа 25"/>
          <p:cNvGrpSpPr/>
          <p:nvPr/>
        </p:nvGrpSpPr>
        <p:grpSpPr>
          <a:xfrm>
            <a:off x="1428728" y="5143512"/>
            <a:ext cx="2071702" cy="1214446"/>
            <a:chOff x="3000364" y="2071678"/>
            <a:chExt cx="3929090" cy="2571768"/>
          </a:xfrm>
        </p:grpSpPr>
        <p:sp>
          <p:nvSpPr>
            <p:cNvPr id="27" name="Овал 26"/>
            <p:cNvSpPr/>
            <p:nvPr/>
          </p:nvSpPr>
          <p:spPr>
            <a:xfrm>
              <a:off x="3000364" y="2071678"/>
              <a:ext cx="3929090" cy="2571768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8" name="Группа 4"/>
            <p:cNvGrpSpPr/>
            <p:nvPr/>
          </p:nvGrpSpPr>
          <p:grpSpPr>
            <a:xfrm>
              <a:off x="3500430" y="2571745"/>
              <a:ext cx="2714644" cy="1643075"/>
              <a:chOff x="2786050" y="1643050"/>
              <a:chExt cx="3429024" cy="2214578"/>
            </a:xfrm>
          </p:grpSpPr>
          <p:pic>
            <p:nvPicPr>
              <p:cNvPr id="29" name="Picture 10" descr="http://img01.chitalnya.ru/upload2/753/733141160570084992.png"/>
              <p:cNvPicPr>
                <a:picLocks noChangeAspect="1" noChangeArrowheads="1"/>
              </p:cNvPicPr>
              <p:nvPr/>
            </p:nvPicPr>
            <p:blipFill>
              <a:blip r:embed="rId5" cstate="email">
                <a:clrChange>
                  <a:clrFrom>
                    <a:srgbClr val="F5F0EA"/>
                  </a:clrFrom>
                  <a:clrTo>
                    <a:srgbClr val="F5F0EA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7620" y="1643050"/>
                <a:ext cx="1571636" cy="1571636"/>
              </a:xfrm>
              <a:prstGeom prst="roundRect">
                <a:avLst/>
              </a:prstGeom>
              <a:noFill/>
            </p:spPr>
          </p:pic>
          <p:grpSp>
            <p:nvGrpSpPr>
              <p:cNvPr id="30" name="Группа 9"/>
              <p:cNvGrpSpPr/>
              <p:nvPr/>
            </p:nvGrpSpPr>
            <p:grpSpPr>
              <a:xfrm>
                <a:off x="2786050" y="2285992"/>
                <a:ext cx="3429024" cy="1571636"/>
                <a:chOff x="2786050" y="2285992"/>
                <a:chExt cx="3429024" cy="1571636"/>
              </a:xfrm>
            </p:grpSpPr>
            <p:sp>
              <p:nvSpPr>
                <p:cNvPr id="31" name="Овал 30"/>
                <p:cNvSpPr/>
                <p:nvPr/>
              </p:nvSpPr>
              <p:spPr>
                <a:xfrm>
                  <a:off x="4357686" y="2714620"/>
                  <a:ext cx="285752" cy="21431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pic>
              <p:nvPicPr>
                <p:cNvPr id="32" name="Picture 8" descr="http://wap.pulpy.ru/images/download/bodyparts/kartochka-na-jenskoy-ladoni-800x600.jpg"/>
                <p:cNvPicPr>
                  <a:picLocks noChangeAspect="1" noChangeArrowheads="1"/>
                </p:cNvPicPr>
                <p:nvPr/>
              </p:nvPicPr>
              <p:blipFill>
                <a:blip r:embed="rId6" cstate="email">
                  <a:clrChange>
                    <a:clrFrom>
                      <a:srgbClr val="F5F0EA"/>
                    </a:clrFrom>
                    <a:clrTo>
                      <a:srgbClr val="F5F0EA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86050" y="2285992"/>
                  <a:ext cx="3429024" cy="1571636"/>
                </a:xfrm>
                <a:prstGeom prst="roundRect">
                  <a:avLst/>
                </a:prstGeom>
                <a:noFill/>
              </p:spPr>
            </p:pic>
          </p:grpSp>
        </p:grpSp>
      </p:grpSp>
      <p:pic>
        <p:nvPicPr>
          <p:cNvPr id="33" name="Picture 14" descr="http://www.ha.net.ua/sites/ha.net.ua/files/imagecache/width640/8fsPpbIRZi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70" y="1000108"/>
            <a:ext cx="2000264" cy="12501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" name="Прямоугольник 36"/>
          <p:cNvSpPr/>
          <p:nvPr/>
        </p:nvSpPr>
        <p:spPr>
          <a:xfrm>
            <a:off x="4429124" y="4500570"/>
            <a:ext cx="442915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Упражнение 13: «Конверт пожеланий»</a:t>
            </a:r>
          </a:p>
        </p:txBody>
      </p:sp>
      <p:grpSp>
        <p:nvGrpSpPr>
          <p:cNvPr id="38" name="Группа 37"/>
          <p:cNvGrpSpPr/>
          <p:nvPr/>
        </p:nvGrpSpPr>
        <p:grpSpPr>
          <a:xfrm>
            <a:off x="5072066" y="4786322"/>
            <a:ext cx="3143272" cy="1785950"/>
            <a:chOff x="2143108" y="1928802"/>
            <a:chExt cx="4714908" cy="3075673"/>
          </a:xfrm>
        </p:grpSpPr>
        <p:pic>
          <p:nvPicPr>
            <p:cNvPr id="39" name="Picture 18" descr="http://www.mol36.ru/upload/iblock/6b6/6b6183ed62ca186d9a88d406b5a3d000.jp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1868" y="3214686"/>
              <a:ext cx="2000264" cy="149353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0" name="Picture 22" descr="http://www.mirpozitiva.ru/topics/topics51/20.jpg"/>
            <p:cNvPicPr>
              <a:picLocks noChangeAspect="1" noChangeArrowheads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8" y="2214554"/>
              <a:ext cx="2018647" cy="15001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1" name="Picture 24" descr="http://ranetki.qwertyweb.ru/wp-content/uploads/2009/08/c22f50008ffdcbf03b3688c9a83d9ac4.jpg"/>
            <p:cNvPicPr>
              <a:picLocks noChangeAspect="1" noChangeArrowheads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1928802"/>
              <a:ext cx="1071570" cy="160735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2" name="Picture 26" descr="http://pozitiv-news.ru/wp-content/uploads/2011/10/571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0628" y="2428868"/>
              <a:ext cx="1857388" cy="123825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3" name="Picture 28" descr="http://w7t.ru/zooms/7d99/7/88ac83981d.jpg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108" y="3714752"/>
              <a:ext cx="1998264" cy="12858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4" name="Picture 30" descr="http://www.fresher.ru/images6/deti-fotograf-monika-zhborovska/53.jpg"/>
            <p:cNvPicPr>
              <a:picLocks noChangeAspect="1" noChangeArrowheads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9190" y="3714752"/>
              <a:ext cx="1928826" cy="1289723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45" name="Picture 32" descr="http://lakrica.ru/uploads/posts/2012-03/1331983723_f20110317175345-555555555555555555555555555.jp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000371"/>
            <a:ext cx="1928826" cy="1446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Права и обязанности каждого</a:t>
            </a:r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428595" y="857233"/>
          <a:ext cx="8286808" cy="3470148"/>
        </p:xfrm>
        <a:graphic>
          <a:graphicData uri="http://schemas.openxmlformats.org/drawingml/2006/table">
            <a:tbl>
              <a:tblPr/>
              <a:tblGrid>
                <a:gridCol w="2000265"/>
                <a:gridCol w="1421558"/>
                <a:gridCol w="2367971"/>
                <a:gridCol w="2497014"/>
              </a:tblGrid>
              <a:tr h="57689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Направление деятельности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09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Права и обязанности каждого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Деловая игра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Знакомство с должностными инструкциям воспитателя и помощника воспитателя, рациональное распределение обязанностей.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Слаженность в работе воспитателя с помощником воспитателя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28596" y="4357694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Деловая игра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должностными инструкциями воспитателя и пом. воспитателя.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«Кто что должен?»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6000760" y="5143512"/>
            <a:ext cx="2428892" cy="1285884"/>
            <a:chOff x="4786314" y="5000636"/>
            <a:chExt cx="2843226" cy="1585898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572264" y="5000636"/>
              <a:ext cx="1057276" cy="157163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4786314" y="5000636"/>
              <a:ext cx="1000132" cy="1571636"/>
            </a:xfrm>
            <a:prstGeom prst="rect">
              <a:avLst/>
            </a:prstGeom>
            <a:solidFill>
              <a:srgbClr val="EC7B0A"/>
            </a:solidFill>
            <a:ln>
              <a:solidFill>
                <a:srgbClr val="C064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31" name="Picture 34" descr="http://hrtur.ru/files/styles/500px/public/mini/razygryvaem_kolleg_na_rabote_po_vsem_pravilam.jpg?itok=qJEShh4X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2066" y="5000636"/>
              <a:ext cx="2214578" cy="158589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428596" y="5214950"/>
            <a:ext cx="53578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Воспитатели и помощники воспитателя объединяются в две команды. Им  предлагается список обязанностей, из которых пом. воспитателя выбирают свои и подчеркивают их зеленым цветом, а воспитатели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оранжевым. В конце ответы сравниваются и обсуждаются.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Я вместо тебя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28595" y="857233"/>
          <a:ext cx="8286807" cy="2552427"/>
        </p:xfrm>
        <a:graphic>
          <a:graphicData uri="http://schemas.openxmlformats.org/drawingml/2006/table">
            <a:tbl>
              <a:tblPr/>
              <a:tblGrid>
                <a:gridCol w="2000264"/>
                <a:gridCol w="1421558"/>
                <a:gridCol w="2367971"/>
                <a:gridCol w="2497014"/>
              </a:tblGrid>
              <a:tr h="57883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Направление деятельности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92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Я вместо тебя.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Практикум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Обмен опытом работы по вопросам  санитарно-гигиенического состояния группы и организации детей.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Передача опыта работы коллегам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8596" y="3571876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Мозговой штурм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«Чем занять детей в кратковременное отсутствие воспитателя?»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«На страже чистоты»</a:t>
            </a:r>
          </a:p>
          <a:p>
            <a:pPr marL="342900" indent="127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 на вопросы по санитарной обработке помещений, посуды, хранению уборочного инвентаря, разведению и применению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средств, проведению карантинных мероприятий.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 Упражнение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«Способы передачи любви ребенку»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9" b="89919" l="9783" r="8994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184" y="4727999"/>
            <a:ext cx="2160240" cy="21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1000108"/>
          <a:ext cx="8286808" cy="3470148"/>
        </p:xfrm>
        <a:graphic>
          <a:graphicData uri="http://schemas.openxmlformats.org/drawingml/2006/table">
            <a:tbl>
              <a:tblPr/>
              <a:tblGrid>
                <a:gridCol w="2000265"/>
                <a:gridCol w="1643074"/>
                <a:gridCol w="2146455"/>
                <a:gridCol w="2497014"/>
              </a:tblGrid>
              <a:tr h="57689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Направление деятельности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Предполагаемый результат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091" marR="54091" marT="0" marB="0" anchor="ctr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09248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Просвещение – мать учения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Использование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лифлет-холдера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Просвещение помощников воспитателей по вопросам взаимодействия с детьми и оказания помощи воспитателям в организации ВОР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Повышение уровня педагогического просвещения помощников воспитателя;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совершенствование воспитательно-образовательной работы с детьми.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Просвещение – мать учения 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4643446"/>
            <a:ext cx="835824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Традиционные формы работы методического кабинета в условиях ограничения времени, имеют  недостатки: консультация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охватывает один вопрос, методическая литература  - требуется достаточное количество  времени для её  изучения, информационный стенд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ограниченный объем информации. Новая форма работы методического кабинета -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лифлет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холдер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СВЕТЛАНА\DSCN201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т сад 28\Desktop\DSCN202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74948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575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Ребенок – центр взаимодействия </a:t>
            </a:r>
          </a:p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воспитателя и помощника воспитателя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714348" y="5857892"/>
            <a:ext cx="7848600" cy="71438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Эмоциональное и физическое благополучие ребенка</a:t>
            </a:r>
            <a:r>
              <a:rPr kumimoji="0" 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зависит от качества взаимодействия воспитателя и помощника воспитателя.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" name="Picture 2" descr="http://www.websib.ru/fio/works/042/group2/images/J0079114.gi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1159"/>
          <a:stretch>
            <a:fillRect/>
          </a:stretch>
        </p:blipFill>
        <p:spPr bwMode="auto">
          <a:xfrm>
            <a:off x="928662" y="2071678"/>
            <a:ext cx="1500198" cy="2000264"/>
          </a:xfrm>
          <a:prstGeom prst="rect">
            <a:avLst/>
          </a:prstGeom>
          <a:noFill/>
        </p:spPr>
      </p:pic>
      <p:grpSp>
        <p:nvGrpSpPr>
          <p:cNvPr id="25" name="Группа 24"/>
          <p:cNvGrpSpPr/>
          <p:nvPr/>
        </p:nvGrpSpPr>
        <p:grpSpPr>
          <a:xfrm>
            <a:off x="2928926" y="1857364"/>
            <a:ext cx="2816904" cy="2500330"/>
            <a:chOff x="2285984" y="1857364"/>
            <a:chExt cx="2816904" cy="2500330"/>
          </a:xfrm>
        </p:grpSpPr>
        <p:pic>
          <p:nvPicPr>
            <p:cNvPr id="7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4810" y="2071678"/>
              <a:ext cx="702713" cy="665728"/>
            </a:xfrm>
            <a:prstGeom prst="rect">
              <a:avLst/>
            </a:prstGeom>
            <a:noFill/>
          </p:spPr>
        </p:pic>
        <p:pic>
          <p:nvPicPr>
            <p:cNvPr id="8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8992" y="2714620"/>
              <a:ext cx="602326" cy="571504"/>
            </a:xfrm>
            <a:prstGeom prst="rect">
              <a:avLst/>
            </a:prstGeom>
            <a:noFill/>
          </p:spPr>
        </p:pic>
        <p:pic>
          <p:nvPicPr>
            <p:cNvPr id="17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1934" y="3429000"/>
              <a:ext cx="702713" cy="665728"/>
            </a:xfrm>
            <a:prstGeom prst="rect">
              <a:avLst/>
            </a:prstGeom>
            <a:noFill/>
          </p:spPr>
        </p:pic>
        <p:pic>
          <p:nvPicPr>
            <p:cNvPr id="18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430" y="1857364"/>
              <a:ext cx="602326" cy="571504"/>
            </a:xfrm>
            <a:prstGeom prst="rect">
              <a:avLst/>
            </a:prstGeom>
            <a:noFill/>
          </p:spPr>
        </p:pic>
        <p:pic>
          <p:nvPicPr>
            <p:cNvPr id="19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174" y="2000240"/>
              <a:ext cx="702713" cy="665728"/>
            </a:xfrm>
            <a:prstGeom prst="rect">
              <a:avLst/>
            </a:prstGeom>
            <a:noFill/>
          </p:spPr>
        </p:pic>
        <p:pic>
          <p:nvPicPr>
            <p:cNvPr id="20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5984" y="2786058"/>
              <a:ext cx="602326" cy="571504"/>
            </a:xfrm>
            <a:prstGeom prst="rect">
              <a:avLst/>
            </a:prstGeom>
            <a:noFill/>
          </p:spPr>
        </p:pic>
        <p:pic>
          <p:nvPicPr>
            <p:cNvPr id="21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1736" y="3357562"/>
              <a:ext cx="702713" cy="665728"/>
            </a:xfrm>
            <a:prstGeom prst="rect">
              <a:avLst/>
            </a:prstGeom>
            <a:noFill/>
          </p:spPr>
        </p:pic>
        <p:pic>
          <p:nvPicPr>
            <p:cNvPr id="22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8992" y="3786190"/>
              <a:ext cx="602326" cy="571504"/>
            </a:xfrm>
            <a:prstGeom prst="rect">
              <a:avLst/>
            </a:prstGeom>
            <a:noFill/>
          </p:spPr>
        </p:pic>
        <p:pic>
          <p:nvPicPr>
            <p:cNvPr id="24" name="Picture 2" descr="D:\изображения для садика\084.jpg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0562" y="2857496"/>
              <a:ext cx="602326" cy="571504"/>
            </a:xfrm>
            <a:prstGeom prst="rect">
              <a:avLst/>
            </a:prstGeom>
            <a:noFill/>
          </p:spPr>
        </p:pic>
      </p:grpSp>
      <p:sp>
        <p:nvSpPr>
          <p:cNvPr id="26" name="TextBox 25"/>
          <p:cNvSpPr txBox="1"/>
          <p:nvPr/>
        </p:nvSpPr>
        <p:spPr>
          <a:xfrm>
            <a:off x="142844" y="457200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воспитатель</a:t>
            </a:r>
            <a:endParaRPr lang="ru-RU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72198" y="442913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помощник воспитателя</a:t>
            </a:r>
            <a:endParaRPr lang="ru-RU" b="1" dirty="0"/>
          </a:p>
        </p:txBody>
      </p:sp>
      <p:sp>
        <p:nvSpPr>
          <p:cNvPr id="40" name="Дуга 39"/>
          <p:cNvSpPr/>
          <p:nvPr/>
        </p:nvSpPr>
        <p:spPr>
          <a:xfrm>
            <a:off x="2214546" y="1500174"/>
            <a:ext cx="4572032" cy="1714512"/>
          </a:xfrm>
          <a:prstGeom prst="arc">
            <a:avLst>
              <a:gd name="adj1" fmla="val 10880312"/>
              <a:gd name="adj2" fmla="val 0"/>
            </a:avLst>
          </a:prstGeom>
          <a:noFill/>
          <a:ln w="76200">
            <a:headEnd type="triangl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8" name="Дуга 47"/>
          <p:cNvSpPr/>
          <p:nvPr/>
        </p:nvSpPr>
        <p:spPr>
          <a:xfrm rot="10800000">
            <a:off x="2190444" y="2921736"/>
            <a:ext cx="4572032" cy="1714512"/>
          </a:xfrm>
          <a:prstGeom prst="arc">
            <a:avLst>
              <a:gd name="adj1" fmla="val 10880312"/>
              <a:gd name="adj2" fmla="val 0"/>
            </a:avLst>
          </a:prstGeom>
          <a:noFill/>
          <a:ln w="76200">
            <a:headEnd type="triangle" w="med" len="med"/>
            <a:tailEnd type="triangle" w="med" len="med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pic>
        <p:nvPicPr>
          <p:cNvPr id="49" name="Picture 4" descr="C:\Documents and Settings\Валентина\Мои документы\Мои рисунки\Рисунок60.wmf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3168"/>
          <a:stretch>
            <a:fillRect/>
          </a:stretch>
        </p:blipFill>
        <p:spPr bwMode="auto">
          <a:xfrm>
            <a:off x="6715140" y="2000240"/>
            <a:ext cx="154305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85720" y="701330"/>
            <a:ext cx="8572528" cy="54553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1825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Лифлет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холдер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специальный держатель для листовок и другого раздаточного материала. Это может быть как обыкновенный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карман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который крепится на стену, так и отдельная конструкция, стойка. Использование необычного оригинального, красочного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лифлет-холдера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позволяет обратить внимание педагогов на предлагаемую информацию.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Лифлет-холдер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занимает много пространства, устанавливается в доступном месте в методическом кабинете.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Важно,  чтобы информация была представлена как можно шире и интереснее. При этом материал должен обладать не только познавательной, но и практической ценностью.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1825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этом с  текстовым материалом можно ознакомиться в методическом кабинете, а можно взять в группу.</a:t>
            </a:r>
          </a:p>
          <a:p>
            <a:pPr indent="273050"/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лифлет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холдера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 правильно.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по сервировке стола.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стихов,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поговорок, прибауток при организации режимных процессов.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Роль помощника воспитателя при формировании у дошкольника правильного звукопроизношения.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Цветовосприятие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Использование цвета в оформлении группы.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этикета.</a:t>
            </a:r>
          </a:p>
          <a:p>
            <a:pPr lvl="0"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по проведению закаливающих процедур.</a:t>
            </a:r>
          </a:p>
          <a:p>
            <a:pPr indent="2730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Профилактические и оздоровительные процедуры в детском саду.</a:t>
            </a:r>
          </a:p>
          <a:p>
            <a:pPr indent="273050" algn="just"/>
            <a:endParaRPr kumimoji="0" lang="ru-RU" sz="16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42955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Благодарим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нимание!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Users\Дет сад 28\Desktop\Новая папка\IMG_99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945" y="1058389"/>
            <a:ext cx="3101933" cy="216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Дет сад 28\Desktop\Новая папка\IMG_997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959146"/>
            <a:ext cx="2880124" cy="216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Дет сад 28\Desktop\Новая папка\IMG_99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655" y="3777787"/>
            <a:ext cx="3823625" cy="286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детский сад года конкурс\Предметно-развивающая среда\DSC0103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2" y="4207262"/>
            <a:ext cx="3344645" cy="2433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EC7B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Возможные модели взаимодействия</a:t>
            </a:r>
            <a:endParaRPr lang="ru-RU" sz="3200" b="1" dirty="0">
              <a:ln w="1905"/>
              <a:solidFill>
                <a:srgbClr val="EC7B0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7" name="Группа 76"/>
          <p:cNvGrpSpPr/>
          <p:nvPr/>
        </p:nvGrpSpPr>
        <p:grpSpPr>
          <a:xfrm>
            <a:off x="714348" y="1357298"/>
            <a:ext cx="2286016" cy="2369596"/>
            <a:chOff x="714348" y="1357298"/>
            <a:chExt cx="2286016" cy="2369596"/>
          </a:xfrm>
        </p:grpSpPr>
        <p:grpSp>
          <p:nvGrpSpPr>
            <p:cNvPr id="70" name="Группа 69"/>
            <p:cNvGrpSpPr/>
            <p:nvPr/>
          </p:nvGrpSpPr>
          <p:grpSpPr>
            <a:xfrm>
              <a:off x="714348" y="1357298"/>
              <a:ext cx="2286016" cy="2357454"/>
              <a:chOff x="785786" y="1000108"/>
              <a:chExt cx="2000264" cy="2071702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785786" y="1000108"/>
                <a:ext cx="1071570" cy="2071702"/>
                <a:chOff x="1071538" y="1357298"/>
                <a:chExt cx="928694" cy="1857388"/>
              </a:xfrm>
            </p:grpSpPr>
            <p:grpSp>
              <p:nvGrpSpPr>
                <p:cNvPr id="12" name="Группа 11"/>
                <p:cNvGrpSpPr/>
                <p:nvPr/>
              </p:nvGrpSpPr>
              <p:grpSpPr>
                <a:xfrm>
                  <a:off x="1071538" y="1357298"/>
                  <a:ext cx="928694" cy="1857388"/>
                  <a:chOff x="1071538" y="2000240"/>
                  <a:chExt cx="1250164" cy="2357454"/>
                </a:xfrm>
              </p:grpSpPr>
              <p:cxnSp>
                <p:nvCxnSpPr>
                  <p:cNvPr id="9" name="Прямая соединительная линия 8"/>
                  <p:cNvCxnSpPr/>
                  <p:nvPr/>
                </p:nvCxnSpPr>
                <p:spPr>
                  <a:xfrm rot="10800000">
                    <a:off x="1071538" y="2500306"/>
                    <a:ext cx="464347" cy="785818"/>
                  </a:xfrm>
                  <a:prstGeom prst="line">
                    <a:avLst/>
                  </a:prstGeom>
                  <a:ln w="28575">
                    <a:solidFill>
                      <a:srgbClr val="008A6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Прямая соединительная линия 9"/>
                  <p:cNvCxnSpPr/>
                  <p:nvPr/>
                </p:nvCxnSpPr>
                <p:spPr>
                  <a:xfrm rot="5400000" flipH="1" flipV="1">
                    <a:off x="1625182" y="2661042"/>
                    <a:ext cx="928694" cy="464346"/>
                  </a:xfrm>
                  <a:prstGeom prst="line">
                    <a:avLst/>
                  </a:prstGeom>
                  <a:ln w="28575">
                    <a:solidFill>
                      <a:srgbClr val="008A6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" name="Равнобедренный треугольник 5"/>
                  <p:cNvSpPr/>
                  <p:nvPr/>
                </p:nvSpPr>
                <p:spPr>
                  <a:xfrm>
                    <a:off x="1214414" y="2643182"/>
                    <a:ext cx="1000132" cy="171451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" name="Овал 6"/>
                  <p:cNvSpPr/>
                  <p:nvPr/>
                </p:nvSpPr>
                <p:spPr>
                  <a:xfrm>
                    <a:off x="1357290" y="2000240"/>
                    <a:ext cx="714380" cy="71438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2" name="Овал 21"/>
                <p:cNvSpPr/>
                <p:nvPr/>
              </p:nvSpPr>
              <p:spPr>
                <a:xfrm>
                  <a:off x="1643042" y="1500174"/>
                  <a:ext cx="142876" cy="14287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4" name="Группа 23"/>
              <p:cNvGrpSpPr/>
              <p:nvPr/>
            </p:nvGrpSpPr>
            <p:grpSpPr>
              <a:xfrm>
                <a:off x="2143108" y="1785926"/>
                <a:ext cx="642942" cy="1285884"/>
                <a:chOff x="2214546" y="2285992"/>
                <a:chExt cx="928694" cy="1428760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2214546" y="2285992"/>
                  <a:ext cx="928694" cy="1428760"/>
                  <a:chOff x="2571736" y="2428868"/>
                  <a:chExt cx="928694" cy="1428760"/>
                </a:xfrm>
              </p:grpSpPr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 rot="10800000" flipV="1">
                    <a:off x="2571736" y="3000372"/>
                    <a:ext cx="416382" cy="381002"/>
                  </a:xfrm>
                  <a:prstGeom prst="line">
                    <a:avLst/>
                  </a:prstGeom>
                  <a:ln w="28575">
                    <a:solidFill>
                      <a:srgbClr val="008A6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3071802" y="3000372"/>
                    <a:ext cx="428628" cy="357190"/>
                  </a:xfrm>
                  <a:prstGeom prst="line">
                    <a:avLst/>
                  </a:prstGeom>
                  <a:ln w="28575">
                    <a:solidFill>
                      <a:srgbClr val="008A69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Равнобедренный треугольник 15"/>
                  <p:cNvSpPr/>
                  <p:nvPr/>
                </p:nvSpPr>
                <p:spPr>
                  <a:xfrm>
                    <a:off x="2677873" y="2818530"/>
                    <a:ext cx="742956" cy="1039098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7" name="Овал 16"/>
                  <p:cNvSpPr/>
                  <p:nvPr/>
                </p:nvSpPr>
                <p:spPr>
                  <a:xfrm>
                    <a:off x="2784009" y="2428868"/>
                    <a:ext cx="530683" cy="43295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3" name="Овал 22"/>
                <p:cNvSpPr/>
                <p:nvPr/>
              </p:nvSpPr>
              <p:spPr>
                <a:xfrm>
                  <a:off x="2500298" y="2357430"/>
                  <a:ext cx="142876" cy="142876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71" name="TextBox 70"/>
            <p:cNvSpPr txBox="1"/>
            <p:nvPr/>
          </p:nvSpPr>
          <p:spPr>
            <a:xfrm>
              <a:off x="1142976" y="335756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285984" y="3357562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ПВ</a:t>
              </a:r>
              <a:endParaRPr lang="ru-RU" b="1" dirty="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643570" y="1428736"/>
            <a:ext cx="2928957" cy="2369596"/>
            <a:chOff x="5643570" y="1428736"/>
            <a:chExt cx="2928957" cy="2369596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5643570" y="1428736"/>
              <a:ext cx="1297442" cy="2357453"/>
              <a:chOff x="5500694" y="1285859"/>
              <a:chExt cx="1194037" cy="2071701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rot="10800000" flipV="1">
                <a:off x="5500694" y="2201566"/>
                <a:ext cx="683766" cy="155864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Равнобедренный треугольник 45"/>
              <p:cNvSpPr/>
              <p:nvPr/>
            </p:nvSpPr>
            <p:spPr>
              <a:xfrm>
                <a:off x="5837474" y="1850868"/>
                <a:ext cx="857257" cy="150669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5959940" y="1285859"/>
                <a:ext cx="612327" cy="627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6000760" y="1428736"/>
                <a:ext cx="164857" cy="15936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5" name="Прямая соединительная линия 44"/>
              <p:cNvCxnSpPr/>
              <p:nvPr/>
            </p:nvCxnSpPr>
            <p:spPr>
              <a:xfrm rot="10800000" flipV="1">
                <a:off x="5500698" y="2290320"/>
                <a:ext cx="788930" cy="424297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7" name="Группа 56"/>
            <p:cNvGrpSpPr/>
            <p:nvPr/>
          </p:nvGrpSpPr>
          <p:grpSpPr>
            <a:xfrm>
              <a:off x="7286644" y="1428736"/>
              <a:ext cx="1285883" cy="2357455"/>
              <a:chOff x="7217247" y="2071678"/>
              <a:chExt cx="783777" cy="1285884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7432032" y="2571744"/>
                <a:ext cx="568992" cy="142876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Равнобедренный треугольник 52"/>
              <p:cNvSpPr/>
              <p:nvPr/>
            </p:nvSpPr>
            <p:spPr>
              <a:xfrm>
                <a:off x="7217247" y="2422374"/>
                <a:ext cx="514354" cy="93518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" name="Овал 53"/>
              <p:cNvSpPr/>
              <p:nvPr/>
            </p:nvSpPr>
            <p:spPr>
              <a:xfrm>
                <a:off x="7290726" y="2071678"/>
                <a:ext cx="367396" cy="389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Овал 49"/>
              <p:cNvSpPr/>
              <p:nvPr/>
            </p:nvSpPr>
            <p:spPr>
              <a:xfrm>
                <a:off x="7522049" y="2149610"/>
                <a:ext cx="87086" cy="77932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7478506" y="2656170"/>
                <a:ext cx="308204" cy="251333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>
              <a:off x="6286512" y="342900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429520" y="3429000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ПВ</a:t>
              </a:r>
              <a:endParaRPr lang="ru-RU" b="1" dirty="0"/>
            </a:p>
          </p:txBody>
        </p:sp>
      </p:grpSp>
      <p:grpSp>
        <p:nvGrpSpPr>
          <p:cNvPr id="83" name="Группа 82"/>
          <p:cNvGrpSpPr/>
          <p:nvPr/>
        </p:nvGrpSpPr>
        <p:grpSpPr>
          <a:xfrm>
            <a:off x="3143241" y="3428999"/>
            <a:ext cx="2714643" cy="2369597"/>
            <a:chOff x="3143241" y="3286123"/>
            <a:chExt cx="2714643" cy="236959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3143241" y="3286123"/>
              <a:ext cx="1285885" cy="2357453"/>
              <a:chOff x="1071539" y="1357297"/>
              <a:chExt cx="928695" cy="1857387"/>
            </a:xfrm>
          </p:grpSpPr>
          <p:grpSp>
            <p:nvGrpSpPr>
              <p:cNvPr id="28" name="Группа 11"/>
              <p:cNvGrpSpPr/>
              <p:nvPr/>
            </p:nvGrpSpPr>
            <p:grpSpPr>
              <a:xfrm>
                <a:off x="1071539" y="1357297"/>
                <a:ext cx="928695" cy="1857387"/>
                <a:chOff x="1071538" y="2000240"/>
                <a:chExt cx="1250164" cy="2357454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rot="10800000">
                  <a:off x="1071538" y="2500306"/>
                  <a:ext cx="464347" cy="785818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 flipH="1" flipV="1">
                  <a:off x="1625182" y="2661042"/>
                  <a:ext cx="928694" cy="464346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Равнобедренный треугольник 31"/>
                <p:cNvSpPr/>
                <p:nvPr/>
              </p:nvSpPr>
              <p:spPr>
                <a:xfrm>
                  <a:off x="1214414" y="2643182"/>
                  <a:ext cx="1000132" cy="171451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Овал 32"/>
                <p:cNvSpPr/>
                <p:nvPr/>
              </p:nvSpPr>
              <p:spPr>
                <a:xfrm>
                  <a:off x="1357290" y="2000240"/>
                  <a:ext cx="714380" cy="71438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9" name="Овал 28"/>
              <p:cNvSpPr/>
              <p:nvPr/>
            </p:nvSpPr>
            <p:spPr>
              <a:xfrm>
                <a:off x="1639074" y="1469867"/>
                <a:ext cx="95250" cy="16885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67" name="Группа 66"/>
            <p:cNvGrpSpPr/>
            <p:nvPr/>
          </p:nvGrpSpPr>
          <p:grpSpPr>
            <a:xfrm>
              <a:off x="4500562" y="3286124"/>
              <a:ext cx="1357322" cy="2357455"/>
              <a:chOff x="4572000" y="4071942"/>
              <a:chExt cx="714380" cy="1285884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 rot="16200000" flipV="1">
                <a:off x="4536281" y="4464851"/>
                <a:ext cx="357190" cy="285752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4957765" y="4400557"/>
                <a:ext cx="371478" cy="285752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Равнобедренный треугольник 38"/>
              <p:cNvSpPr/>
              <p:nvPr/>
            </p:nvSpPr>
            <p:spPr>
              <a:xfrm>
                <a:off x="4645479" y="4422638"/>
                <a:ext cx="514354" cy="935188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Овал 39"/>
              <p:cNvSpPr/>
              <p:nvPr/>
            </p:nvSpPr>
            <p:spPr>
              <a:xfrm>
                <a:off x="4718958" y="4071942"/>
                <a:ext cx="367396" cy="38966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Овал 35"/>
              <p:cNvSpPr/>
              <p:nvPr/>
            </p:nvSpPr>
            <p:spPr>
              <a:xfrm flipH="1">
                <a:off x="4759995" y="4149874"/>
                <a:ext cx="75198" cy="1168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5" name="TextBox 74"/>
            <p:cNvSpPr txBox="1"/>
            <p:nvPr/>
          </p:nvSpPr>
          <p:spPr>
            <a:xfrm>
              <a:off x="3571868" y="5286388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В</a:t>
              </a:r>
              <a:endParaRPr lang="ru-RU" b="1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786314" y="5286388"/>
              <a:ext cx="7143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ПВ</a:t>
              </a:r>
              <a:endParaRPr lang="ru-RU" b="1" dirty="0"/>
            </a:p>
          </p:txBody>
        </p:sp>
      </p:grpSp>
      <p:sp>
        <p:nvSpPr>
          <p:cNvPr id="80" name="Прямоугольник 79"/>
          <p:cNvSpPr/>
          <p:nvPr/>
        </p:nvSpPr>
        <p:spPr>
          <a:xfrm>
            <a:off x="428596" y="3714752"/>
            <a:ext cx="27860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«Начальник – </a:t>
            </a:r>
          </a:p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Подчиненный»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643306" y="5786454"/>
            <a:ext cx="1496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«Конфликт»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6000760" y="3929066"/>
            <a:ext cx="2526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«Каждый сам по себе»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«Идеальная» модель взаимодействия</a:t>
            </a:r>
          </a:p>
          <a:p>
            <a:pPr algn="ctr"/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воспитателя и помощника воспитателя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500430" y="1357298"/>
            <a:ext cx="5214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Единый взгляд на воспитание и развитие ребенка.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Единые требования к ребенку.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Взаимозаменяемость по некоторым вопросам.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Четкое выполнение своих должностных инструкций.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Партнерское отношение – уважительное, доверительное отношение двух равноправных субъектов, готовых к взаимным уступкам; общение строится на равных, отличается корректностью, умением поставить себя на место другого; субъекты сотрудничают, обмениваются определенной информацией, строят совместную деятельность. </a:t>
            </a:r>
          </a:p>
        </p:txBody>
      </p:sp>
      <p:grpSp>
        <p:nvGrpSpPr>
          <p:cNvPr id="52" name="Группа 51"/>
          <p:cNvGrpSpPr/>
          <p:nvPr/>
        </p:nvGrpSpPr>
        <p:grpSpPr>
          <a:xfrm>
            <a:off x="571472" y="2000240"/>
            <a:ext cx="2714644" cy="3000396"/>
            <a:chOff x="642910" y="1714488"/>
            <a:chExt cx="3143272" cy="3357586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642910" y="1714488"/>
              <a:ext cx="3143272" cy="3357586"/>
              <a:chOff x="642910" y="1714488"/>
              <a:chExt cx="3143272" cy="3357586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>
                <a:off x="2540548" y="2662666"/>
                <a:ext cx="1245634" cy="233797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387369" y="3393281"/>
                <a:ext cx="744459" cy="399713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Равнобедренный треугольник 17"/>
              <p:cNvSpPr/>
              <p:nvPr/>
            </p:nvSpPr>
            <p:spPr>
              <a:xfrm>
                <a:off x="642910" y="2625500"/>
                <a:ext cx="1186630" cy="2429364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812428" y="1714488"/>
                <a:ext cx="902052" cy="101223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1470087" y="2034258"/>
                <a:ext cx="185649" cy="17167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967819" y="4548752"/>
                <a:ext cx="576833" cy="523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/>
                  <a:t>В</a:t>
                </a:r>
                <a:endParaRPr lang="ru-RU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643174" y="4500570"/>
                <a:ext cx="10001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b="1" dirty="0" smtClean="0"/>
                  <a:t>ПВ</a:t>
                </a:r>
                <a:endParaRPr lang="ru-RU" b="1" dirty="0"/>
              </a:p>
            </p:txBody>
          </p: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056498" y="3473224"/>
                <a:ext cx="1075330" cy="479655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10800000" flipV="1">
                <a:off x="2131828" y="3357561"/>
                <a:ext cx="868537" cy="515375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Овал 11"/>
              <p:cNvSpPr/>
              <p:nvPr/>
            </p:nvSpPr>
            <p:spPr>
              <a:xfrm>
                <a:off x="2718494" y="1785926"/>
                <a:ext cx="889739" cy="9741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2793570" y="2034258"/>
                <a:ext cx="158676" cy="19645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0" name="Прямая соединительная линия 9"/>
              <p:cNvCxnSpPr/>
              <p:nvPr/>
            </p:nvCxnSpPr>
            <p:spPr>
              <a:xfrm rot="10800000" flipV="1">
                <a:off x="2214546" y="3473224"/>
                <a:ext cx="1158048" cy="598717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7" name="Группа 36"/>
              <p:cNvGrpSpPr/>
              <p:nvPr/>
            </p:nvGrpSpPr>
            <p:grpSpPr>
              <a:xfrm>
                <a:off x="1857356" y="3429000"/>
                <a:ext cx="692017" cy="709900"/>
                <a:chOff x="4214810" y="2857496"/>
                <a:chExt cx="428628" cy="428628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rot="10800000">
                  <a:off x="4214810" y="2928934"/>
                  <a:ext cx="214314" cy="142876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rot="16200000" flipV="1">
                  <a:off x="4286248" y="2928934"/>
                  <a:ext cx="223838" cy="80962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10800000">
                  <a:off x="4429124" y="3071810"/>
                  <a:ext cx="214314" cy="142876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rot="5400000" flipH="1" flipV="1">
                  <a:off x="4250529" y="3107529"/>
                  <a:ext cx="214314" cy="142876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10800000" flipV="1">
                  <a:off x="4214810" y="3071810"/>
                  <a:ext cx="214314" cy="71438"/>
                </a:xfrm>
                <a:prstGeom prst="line">
                  <a:avLst/>
                </a:prstGeom>
                <a:ln w="28575">
                  <a:solidFill>
                    <a:srgbClr val="008A6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Группа 35"/>
            <p:cNvGrpSpPr/>
            <p:nvPr/>
          </p:nvGrpSpPr>
          <p:grpSpPr>
            <a:xfrm>
              <a:off x="2055560" y="3774827"/>
              <a:ext cx="395542" cy="457852"/>
              <a:chOff x="4214810" y="2857496"/>
              <a:chExt cx="428628" cy="428628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 rot="10800000">
                <a:off x="4214810" y="2928934"/>
                <a:ext cx="214314" cy="142876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6200000" flipV="1">
                <a:off x="4286248" y="2928934"/>
                <a:ext cx="223838" cy="80962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10800000">
                <a:off x="4429124" y="3071810"/>
                <a:ext cx="214314" cy="142876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 flipH="1" flipV="1">
                <a:off x="4250529" y="3107529"/>
                <a:ext cx="214314" cy="142876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10800000" flipV="1">
                <a:off x="4214810" y="3071810"/>
                <a:ext cx="214314" cy="71438"/>
              </a:xfrm>
              <a:prstGeom prst="line">
                <a:avLst/>
              </a:prstGeom>
              <a:ln w="28575">
                <a:solidFill>
                  <a:srgbClr val="008A6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DEA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Пути воздействия на ребенка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071546"/>
            <a:ext cx="3214710" cy="4308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CCFF"/>
            </a:solidFill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643050"/>
            <a:ext cx="3214710" cy="110799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CCFF"/>
            </a:solidFill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Культурно-гигиенические навыки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2928934"/>
            <a:ext cx="3214710" cy="76944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CCFF"/>
            </a:solidFill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Обеспечение охраны жизни и здоровья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3857628"/>
            <a:ext cx="3214710" cy="430887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CCFF"/>
            </a:solidFill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Эстетика помещений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429132"/>
            <a:ext cx="3214710" cy="769441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00CCFF"/>
            </a:solidFill>
          </a:ln>
        </p:spPr>
        <p:style>
          <a:lnRef idx="0">
            <a:schemeClr val="accent3"/>
          </a:lnRef>
          <a:fillRef idx="1003">
            <a:schemeClr val="lt1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Эмоциональное благополучие ребенка</a:t>
            </a:r>
            <a:endParaRPr lang="ru-RU" sz="2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214546" y="5214950"/>
            <a:ext cx="4572032" cy="1285860"/>
            <a:chOff x="2214546" y="5214950"/>
            <a:chExt cx="4572032" cy="1285860"/>
          </a:xfrm>
        </p:grpSpPr>
        <p:sp>
          <p:nvSpPr>
            <p:cNvPr id="11" name="Выноска со стрелкой вверх 10"/>
            <p:cNvSpPr/>
            <p:nvPr/>
          </p:nvSpPr>
          <p:spPr>
            <a:xfrm>
              <a:off x="2214546" y="5214950"/>
              <a:ext cx="4572032" cy="1285860"/>
            </a:xfrm>
            <a:prstGeom prst="upArrowCallou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428860" y="5857892"/>
              <a:ext cx="4143372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2800" b="1" dirty="0" smtClean="0">
                  <a:ln w="1905"/>
                  <a:solidFill>
                    <a:srgbClr val="FF33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Совместное воздействие</a:t>
              </a:r>
            </a:p>
          </p:txBody>
        </p:sp>
      </p:grpSp>
      <p:sp>
        <p:nvSpPr>
          <p:cNvPr id="15" name="Овал 14"/>
          <p:cNvSpPr/>
          <p:nvPr/>
        </p:nvSpPr>
        <p:spPr>
          <a:xfrm>
            <a:off x="357158" y="1142984"/>
            <a:ext cx="2143140" cy="235745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192880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и развитие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6572264" y="1071546"/>
            <a:ext cx="2143140" cy="2357454"/>
            <a:chOff x="6643702" y="1071546"/>
            <a:chExt cx="2143140" cy="2357454"/>
          </a:xfrm>
        </p:grpSpPr>
        <p:sp>
          <p:nvSpPr>
            <p:cNvPr id="14" name="Овал 13"/>
            <p:cNvSpPr/>
            <p:nvPr/>
          </p:nvSpPr>
          <p:spPr>
            <a:xfrm>
              <a:off x="6643702" y="1071546"/>
              <a:ext cx="2128846" cy="2357454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15140" y="1285860"/>
              <a:ext cx="207170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Организация </a:t>
              </a:r>
            </a:p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быта воспитанников:</a:t>
              </a:r>
            </a:p>
            <a:p>
              <a:pPr algn="ctr"/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>чистота, безопасность, сохранение здоровья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9" name="Picture 2" descr="http://www.websib.ru/fio/works/042/group2/images/J0079114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440" y="3102660"/>
            <a:ext cx="1657247" cy="3755340"/>
          </a:xfrm>
          <a:prstGeom prst="rect">
            <a:avLst/>
          </a:prstGeom>
          <a:noFill/>
        </p:spPr>
      </p:pic>
      <p:pic>
        <p:nvPicPr>
          <p:cNvPr id="20" name="Picture 4" descr="C:\Documents and Settings\Валентина\Мои документы\Мои рисунки\Рисунок60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35643"/>
          <a:stretch>
            <a:fillRect/>
          </a:stretch>
        </p:blipFill>
        <p:spPr bwMode="auto">
          <a:xfrm>
            <a:off x="7143768" y="3571876"/>
            <a:ext cx="15430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EC7B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Анализ ситуации в СП – </a:t>
            </a:r>
            <a:r>
              <a:rPr lang="ru-RU" sz="3200" b="1" dirty="0" err="1" smtClean="0">
                <a:ln w="1905"/>
                <a:solidFill>
                  <a:srgbClr val="EC7B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ln w="1905"/>
                <a:solidFill>
                  <a:srgbClr val="EC7B0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/с №28 «Ёлочка»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00010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16% пом. воспитателя имеют педагогическое образование.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006321"/>
              </p:ext>
            </p:extLst>
          </p:nvPr>
        </p:nvGraphicFramePr>
        <p:xfrm>
          <a:off x="857224" y="1785926"/>
          <a:ext cx="7429551" cy="39290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476517"/>
                <a:gridCol w="2476517"/>
                <a:gridCol w="2476517"/>
              </a:tblGrid>
              <a:tr h="7739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Стаж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Воспитатели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Помощники  воспитателя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 2 лет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 5 лет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391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 10 лет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33%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4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до 20 лет и выше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8A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FF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Затруднения: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71472" y="5715016"/>
            <a:ext cx="7848600" cy="35719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Программа поможет преодолеть возникшие затруднения.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142984"/>
            <a:ext cx="7643866" cy="70788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Помощникам воспитателей не хватает педагогических знаний для оказания помощи в организации ВОР.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143116"/>
            <a:ext cx="7643866" cy="1015663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41% помощников воспитателей и 16% педагогов проходят период адаптации к коллективу, напарнику по группе, осваивают тонкости работы по своей должности.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571876"/>
            <a:ext cx="7643866" cy="70788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74% помощников воспитателей и 37% педагогов не имеют достаточного опыта работы.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643446"/>
            <a:ext cx="7643866" cy="707886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Те, кто работает 20 лет и более проявляют отстраненность от профессиональных и личностных затруднений молодых коллег.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13019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500306"/>
            <a:ext cx="1652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200" b="1" cap="none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886881"/>
            <a:ext cx="814393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эмоционального благополучия воспитанников и совершенствование качества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-образовательного</a:t>
            </a: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процесса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через повышение уровня взаимодействия воспитателя с помощником воспитателя.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57158" y="3214686"/>
            <a:ext cx="84296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адаптировать  пом. воспитателя и воспитателя групп друг к другу и коллективу в целом;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разработать программу  идеальной  модели взаимодействия воспитателя с помощником воспитателя;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повысить уровень педагогического просвещения помощников воспитателя.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4529" y="285728"/>
            <a:ext cx="76208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значимость программа:</a:t>
            </a:r>
            <a:endParaRPr lang="ru-RU" sz="3200" b="1" cap="none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530" y="3429000"/>
            <a:ext cx="76949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Теоретическая значимость программа:</a:t>
            </a:r>
            <a:endParaRPr lang="ru-RU" sz="3200" b="1" cap="none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1071546"/>
            <a:ext cx="82153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может быть применен в любом коллективе детского сада;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эмоционального благополучия воспитанников через создание «идеальной» модели взаимодействия воспитателя с пом. воспитателя;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сплочение помощника воспитателя с воспитателем;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возможность обмена опытом профессиональной деятельности с коллегами.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28596" y="4214818"/>
            <a:ext cx="8358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marR="0" lvl="0" indent="-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определены шаги по совершенствованию уровня взаимодействия воспитателя и помощника воспитателя;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подобран практический материал по адаптации членов коллектива друг к другу;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собран и обобщен материал для педагогического просвещения помощника воспитателя.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ружной конкурс_Методист – новатор»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Окружной конкурс_Методист – новатор»</Template>
  <TotalTime>135</TotalTime>
  <Words>1225</Words>
  <Application>Microsoft Office PowerPoint</Application>
  <PresentationFormat>Экран (4:3)</PresentationFormat>
  <Paragraphs>174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Окружной конкурс_Методист – новатор»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Окружной конкурс «Методист – новатор» тема: «Профессиональная помощь педагогическим кадрам»</dc:title>
  <dc:creator>User</dc:creator>
  <cp:lastModifiedBy>User</cp:lastModifiedBy>
  <cp:revision>16</cp:revision>
  <dcterms:created xsi:type="dcterms:W3CDTF">2013-06-22T19:29:19Z</dcterms:created>
  <dcterms:modified xsi:type="dcterms:W3CDTF">2016-08-03T05:21:45Z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